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9" r:id="rId1"/>
  </p:sldMasterIdLst>
  <p:sldIdLst>
    <p:sldId id="261" r:id="rId2"/>
    <p:sldId id="262" r:id="rId3"/>
    <p:sldId id="274" r:id="rId4"/>
    <p:sldId id="288" r:id="rId5"/>
    <p:sldId id="289" r:id="rId6"/>
    <p:sldId id="290" r:id="rId7"/>
    <p:sldId id="302" r:id="rId8"/>
    <p:sldId id="303" r:id="rId9"/>
    <p:sldId id="291" r:id="rId10"/>
    <p:sldId id="292" r:id="rId11"/>
    <p:sldId id="293" r:id="rId12"/>
    <p:sldId id="295" r:id="rId13"/>
    <p:sldId id="294" r:id="rId14"/>
    <p:sldId id="297" r:id="rId15"/>
    <p:sldId id="300" r:id="rId16"/>
    <p:sldId id="301" r:id="rId17"/>
    <p:sldId id="299" r:id="rId18"/>
    <p:sldId id="28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6A13B9-6C48-761B-2F78-A99D308C1ADB}" v="219" dt="2022-04-24T01:12:53.598"/>
    <p1510:client id="{1240D6A9-D1C3-17DA-2E85-4302BED9F6CA}" v="1302" dt="2022-04-24T17:38:28.240"/>
    <p1510:client id="{144AF469-F707-717F-C4A5-29FB2B8B69EA}" v="8" dt="2022-04-24T16:33:34.565"/>
    <p1510:client id="{319317EC-3B4F-AB0D-5CB4-5061C7BC9261}" v="336" dt="2022-04-24T01:13:56.990"/>
    <p1510:client id="{39328BC4-9D97-6B53-3945-389BC3EFF7BC}" v="14" dt="2022-04-24T18:06:54.366"/>
    <p1510:client id="{48B2EE77-AC6F-EE08-2462-6675E07ECCC5}" v="489" dt="2022-04-24T17:00:29.689"/>
    <p1510:client id="{793A29C6-C18F-4D85-9C47-135DCE125B80}" v="801" dt="2022-04-24T17:33:53.061"/>
    <p1510:client id="{875FB03B-1343-14E9-E85F-66F801741C24}" v="38" dt="2022-04-24T18:39:28.926"/>
    <p1510:client id="{A64B57DE-0748-4471-B3EA-0502013D9724}" v="53" dt="2022-04-24T01:01:25.521"/>
    <p1510:client id="{E24BF184-2AD0-DEC6-7F5D-9A7B9289980E}" v="566" dt="2022-04-24T17:59:47.984"/>
    <p1510:client id="{EB13A3D4-E612-C833-12C1-C313429F17B8}" v="111" dt="2022-04-24T01:14:47.775"/>
    <p1510:client id="{F5CDA623-701A-12D9-548D-526D15C99B4F}" v="206" dt="2022-04-24T18:08:12.993"/>
    <p1510:client id="{FCBC64EE-F4F3-864C-18F9-BB5B01A5DC0A}" v="9" dt="2022-04-24T17:49:52.6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1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9662436F-7E1C-4543-917F-2DB7AF9C0A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1" y="626675"/>
            <a:ext cx="10515600" cy="2016051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Title Goes Here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707FAF2-9310-E64A-BF65-F16E6CD0423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1" y="2669714"/>
            <a:ext cx="10515600" cy="750093"/>
          </a:xfrm>
        </p:spPr>
        <p:txBody>
          <a:bodyPr>
            <a:normAutofit/>
          </a:bodyPr>
          <a:lstStyle>
            <a:lvl1pPr marL="0" indent="0">
              <a:buNone/>
              <a:defRPr sz="2133" b="1" spc="133" baseline="0">
                <a:solidFill>
                  <a:schemeClr val="bg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D488C8C-1B01-554E-ACC6-8C39DB14C6A2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831851" y="5879508"/>
            <a:ext cx="10515600" cy="396443"/>
          </a:xfrm>
        </p:spPr>
        <p:txBody>
          <a:bodyPr>
            <a:normAutofit/>
          </a:bodyPr>
          <a:lstStyle>
            <a:lvl1pPr marL="0" indent="0">
              <a:buNone/>
              <a:defRPr sz="1867" b="0">
                <a:solidFill>
                  <a:srgbClr val="ECEAD1"/>
                </a:solidFill>
                <a:effectLst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Presenter Name | Date</a:t>
            </a:r>
          </a:p>
        </p:txBody>
      </p:sp>
    </p:spTree>
    <p:extLst>
      <p:ext uri="{BB962C8B-B14F-4D97-AF65-F5344CB8AC3E}">
        <p14:creationId xmlns:p14="http://schemas.microsoft.com/office/powerpoint/2010/main" val="1518113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830376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34132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83119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220671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713672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82588" rtl="0">
              <a:spcBef>
                <a:spcPts val="1067"/>
              </a:spcBef>
              <a:spcAft>
                <a:spcPts val="0"/>
              </a:spcAft>
              <a:buSzPts val="2100"/>
              <a:buChar char="•"/>
              <a:defRPr/>
            </a:lvl1pPr>
            <a:lvl2pPr marL="1219170" lvl="1" indent="-457189" rtl="0">
              <a:spcBef>
                <a:spcPts val="533"/>
              </a:spcBef>
              <a:spcAft>
                <a:spcPts val="0"/>
              </a:spcAft>
              <a:buSzPts val="1800"/>
              <a:buChar char="•"/>
              <a:defRPr/>
            </a:lvl2pPr>
            <a:lvl3pPr marL="1828754" lvl="2" indent="-431789" rtl="0">
              <a:spcBef>
                <a:spcPts val="533"/>
              </a:spcBef>
              <a:spcAft>
                <a:spcPts val="0"/>
              </a:spcAft>
              <a:buSzPts val="1500"/>
              <a:buChar char="•"/>
              <a:defRPr/>
            </a:lvl3pPr>
            <a:lvl4pPr marL="2438339" lvl="3" indent="-423323" rtl="0">
              <a:spcBef>
                <a:spcPts val="533"/>
              </a:spcBef>
              <a:spcAft>
                <a:spcPts val="0"/>
              </a:spcAft>
              <a:buSzPts val="1400"/>
              <a:buChar char="•"/>
              <a:defRPr/>
            </a:lvl4pPr>
            <a:lvl5pPr marL="3047924" lvl="4" indent="-423323" rtl="0">
              <a:spcBef>
                <a:spcPts val="533"/>
              </a:spcBef>
              <a:spcAft>
                <a:spcPts val="0"/>
              </a:spcAft>
              <a:buSzPts val="1400"/>
              <a:buChar char="•"/>
              <a:defRPr/>
            </a:lvl5pPr>
            <a:lvl6pPr marL="3657509" lvl="5" indent="-423323" rtl="0">
              <a:spcBef>
                <a:spcPts val="533"/>
              </a:spcBef>
              <a:spcAft>
                <a:spcPts val="0"/>
              </a:spcAft>
              <a:buSzPts val="1400"/>
              <a:buChar char="•"/>
              <a:defRPr/>
            </a:lvl6pPr>
            <a:lvl7pPr marL="4267093" lvl="6" indent="-423323" rtl="0">
              <a:spcBef>
                <a:spcPts val="533"/>
              </a:spcBef>
              <a:spcAft>
                <a:spcPts val="0"/>
              </a:spcAft>
              <a:buSzPts val="1400"/>
              <a:buChar char="•"/>
              <a:defRPr/>
            </a:lvl7pPr>
            <a:lvl8pPr marL="4876678" lvl="7" indent="-423323" rtl="0">
              <a:spcBef>
                <a:spcPts val="533"/>
              </a:spcBef>
              <a:spcAft>
                <a:spcPts val="0"/>
              </a:spcAft>
              <a:buSzPts val="1400"/>
              <a:buChar char="•"/>
              <a:defRPr/>
            </a:lvl8pPr>
            <a:lvl9pPr marL="5486263" lvl="8" indent="-423323" rtl="0">
              <a:spcBef>
                <a:spcPts val="533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5514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2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8ED12-1E52-6C4E-9F94-C31ED28A5B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1" y="623147"/>
            <a:ext cx="10515600" cy="1450619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Title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DF4F18-B776-DD4E-AAD8-649F4A38F1E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1" y="2100754"/>
            <a:ext cx="10515600" cy="750093"/>
          </a:xfrm>
        </p:spPr>
        <p:txBody>
          <a:bodyPr>
            <a:normAutofit/>
          </a:bodyPr>
          <a:lstStyle>
            <a:lvl1pPr marL="0" indent="0" algn="r">
              <a:buNone/>
              <a:defRPr sz="2133" b="1" spc="133" baseline="0">
                <a:solidFill>
                  <a:schemeClr val="bg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SUBTITLE GOES HERE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8C5BBF53-4D71-3C4A-B4D0-13621C769C28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831851" y="3061801"/>
            <a:ext cx="10515600" cy="396443"/>
          </a:xfrm>
        </p:spPr>
        <p:txBody>
          <a:bodyPr>
            <a:normAutofit/>
          </a:bodyPr>
          <a:lstStyle>
            <a:lvl1pPr marL="0" indent="0" algn="r">
              <a:buNone/>
              <a:defRPr sz="1867" b="0">
                <a:solidFill>
                  <a:srgbClr val="ECEAD1"/>
                </a:solidFill>
                <a:effectLst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Presenter Name | Date</a:t>
            </a:r>
          </a:p>
        </p:txBody>
      </p:sp>
    </p:spTree>
    <p:extLst>
      <p:ext uri="{BB962C8B-B14F-4D97-AF65-F5344CB8AC3E}">
        <p14:creationId xmlns:p14="http://schemas.microsoft.com/office/powerpoint/2010/main" val="765628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-Logo-1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767137"/>
            <a:ext cx="10515600" cy="923551"/>
          </a:xfrm>
        </p:spPr>
        <p:txBody>
          <a:bodyPr/>
          <a:lstStyle>
            <a:lvl1pPr>
              <a:defRPr>
                <a:solidFill>
                  <a:srgbClr val="006747"/>
                </a:solidFill>
              </a:defRPr>
            </a:lvl1pPr>
          </a:lstStyle>
          <a:p>
            <a:r>
              <a:rPr lang="en-US"/>
              <a:t>Header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466069"/>
                </a:solidFill>
              </a:defRPr>
            </a:lvl1pPr>
            <a:lvl2pPr>
              <a:defRPr>
                <a:solidFill>
                  <a:srgbClr val="466069"/>
                </a:solidFill>
              </a:defRPr>
            </a:lvl2pPr>
            <a:lvl3pPr>
              <a:defRPr>
                <a:solidFill>
                  <a:srgbClr val="466069"/>
                </a:solidFill>
              </a:defRPr>
            </a:lvl3pPr>
            <a:lvl4pPr>
              <a:defRPr>
                <a:solidFill>
                  <a:srgbClr val="466069"/>
                </a:solidFill>
              </a:defRPr>
            </a:lvl4pPr>
            <a:lvl5pPr>
              <a:defRPr>
                <a:solidFill>
                  <a:srgbClr val="46606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EC011-0DA0-DB45-996E-85C7F379A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34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9896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606453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689951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45333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993865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1172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5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</p:sldLayoutIdLs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ho.int/news/item/13-04-2016-investing-in-treatment-for-depression-and-anxiety-leads-to-fourfold-return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38/s41598-020-68764-y" TargetMode="External"/><Relationship Id="rId3" Type="http://schemas.openxmlformats.org/officeDocument/2006/relationships/hyperlink" Target="https://dx.doi.org/10.2139/ssrn.3793801" TargetMode="External"/><Relationship Id="rId7" Type="http://schemas.openxmlformats.org/officeDocument/2006/relationships/hyperlink" Target="https://doi.org/10.1007/s42979-021-00958-1" TargetMode="External"/><Relationship Id="rId2" Type="http://schemas.openxmlformats.org/officeDocument/2006/relationships/hyperlink" Target="https://ssrn.com/abstract=3793801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hdl.handle.net/1920/12187" TargetMode="External"/><Relationship Id="rId5" Type="http://schemas.openxmlformats.org/officeDocument/2006/relationships/hyperlink" Target="https://www.sciencedirect.com/science/article/pii/S2352154617300384" TargetMode="External"/><Relationship Id="rId4" Type="http://schemas.openxmlformats.org/officeDocument/2006/relationships/hyperlink" Target="https://doi.org/10.1016/j.cobeha.2017.07.005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7A7D8-8EF6-A67C-DC03-AC111714E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708" y="1396378"/>
            <a:ext cx="10515600" cy="145061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effectLst/>
                <a:latin typeface="Calisto MT" panose="02040603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Topic- </a:t>
            </a:r>
            <a:r>
              <a:rPr lang="en-US" sz="3600" b="1" dirty="0">
                <a:solidFill>
                  <a:schemeClr val="bg1"/>
                </a:solidFill>
                <a:effectLst/>
                <a:latin typeface="Calisto MT" panose="020406030505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NLP to detect mental illnesses among social media users</a:t>
            </a:r>
            <a:endParaRPr lang="en-US" sz="3600" b="1" dirty="0">
              <a:cs typeface="Calibri Ligh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A22EC2-2B01-02F7-7718-17A26B461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586" y="3240521"/>
            <a:ext cx="10515600" cy="75009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ctr"/>
            <a:r>
              <a:rPr lang="en-US" sz="2100" dirty="0">
                <a:ea typeface="+mn-lt"/>
                <a:cs typeface="+mn-lt"/>
              </a:rPr>
              <a:t>ISM 6905 –Independent Study </a:t>
            </a:r>
          </a:p>
          <a:p>
            <a:pPr algn="ctr"/>
            <a:r>
              <a:rPr lang="en-US" sz="2100" dirty="0">
                <a:ea typeface="+mn-lt"/>
                <a:cs typeface="+mn-lt"/>
              </a:rPr>
              <a:t>Dr. Balaji Padmanabhan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6CE20-B995-2162-6D0F-F5966D2047F6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918343" y="4384138"/>
            <a:ext cx="10515600" cy="39644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 b="1" dirty="0">
                <a:solidFill>
                  <a:schemeClr val="bg1"/>
                </a:solidFill>
                <a:cs typeface="Calibri"/>
              </a:rPr>
              <a:t>MENTOR: Negar </a:t>
            </a:r>
            <a:r>
              <a:rPr lang="en-US" sz="1600" b="1" dirty="0" err="1">
                <a:solidFill>
                  <a:schemeClr val="bg1"/>
                </a:solidFill>
                <a:cs typeface="Calibri"/>
              </a:rPr>
              <a:t>Maleki</a:t>
            </a:r>
            <a:endParaRPr lang="en-US" sz="1600" dirty="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sz="1600" b="1" dirty="0">
                <a:solidFill>
                  <a:schemeClr val="bg1"/>
                </a:solidFill>
                <a:cs typeface="Calibri"/>
              </a:rPr>
              <a:t>Student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: Adhithyan Rangarajan</a:t>
            </a:r>
            <a:endParaRPr lang="en-US" sz="1600" dirty="0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 sz="1600" dirty="0">
              <a:ea typeface="+mn-lt"/>
              <a:cs typeface="+mn-lt"/>
            </a:endParaRPr>
          </a:p>
          <a:p>
            <a:endParaRPr lang="en-US" sz="1600" dirty="0">
              <a:cs typeface="Calibri"/>
            </a:endParaRP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3A3D286F-AF46-DB0D-ABB7-19C9FA8C44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965" y="5455961"/>
            <a:ext cx="1064379" cy="106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188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DEDEC-07D0-1100-6350-75D0C8628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Subreddits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5B8BD-9989-4347-E091-43FF9CC79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Data from these subreddits were used-</a:t>
            </a:r>
          </a:p>
          <a:p>
            <a:r>
              <a:rPr lang="en-US" dirty="0">
                <a:solidFill>
                  <a:schemeClr val="tx1"/>
                </a:solidFill>
              </a:rPr>
              <a:t>Alcoholism</a:t>
            </a:r>
          </a:p>
          <a:p>
            <a:r>
              <a:rPr lang="en-US" dirty="0">
                <a:solidFill>
                  <a:schemeClr val="tx1"/>
                </a:solidFill>
              </a:rPr>
              <a:t>Anxiety</a:t>
            </a:r>
          </a:p>
          <a:p>
            <a:r>
              <a:rPr lang="en-US" dirty="0">
                <a:solidFill>
                  <a:schemeClr val="tx1"/>
                </a:solidFill>
              </a:rPr>
              <a:t>Bipolar</a:t>
            </a:r>
          </a:p>
          <a:p>
            <a:r>
              <a:rPr lang="en-US" dirty="0">
                <a:solidFill>
                  <a:schemeClr val="tx1"/>
                </a:solidFill>
              </a:rPr>
              <a:t>Depression</a:t>
            </a:r>
          </a:p>
          <a:p>
            <a:r>
              <a:rPr lang="en-US" dirty="0">
                <a:solidFill>
                  <a:schemeClr val="tx1"/>
                </a:solidFill>
              </a:rPr>
              <a:t>Health Anxiety</a:t>
            </a:r>
          </a:p>
          <a:p>
            <a:r>
              <a:rPr lang="en-US" dirty="0">
                <a:solidFill>
                  <a:schemeClr val="tx1"/>
                </a:solidFill>
              </a:rPr>
              <a:t>PTSD</a:t>
            </a:r>
          </a:p>
          <a:p>
            <a:r>
              <a:rPr lang="en-US" dirty="0">
                <a:solidFill>
                  <a:schemeClr val="tx1"/>
                </a:solidFill>
              </a:rPr>
              <a:t>Schizophrenia</a:t>
            </a:r>
          </a:p>
          <a:p>
            <a:r>
              <a:rPr lang="en-US" dirty="0">
                <a:solidFill>
                  <a:schemeClr val="tx1"/>
                </a:solidFill>
              </a:rPr>
              <a:t>Social Anxiety</a:t>
            </a:r>
          </a:p>
          <a:p>
            <a:r>
              <a:rPr lang="en-US" dirty="0">
                <a:solidFill>
                  <a:schemeClr val="tx1"/>
                </a:solidFill>
              </a:rPr>
              <a:t>Suicide watch</a:t>
            </a:r>
          </a:p>
          <a:p>
            <a:r>
              <a:rPr lang="en-US" dirty="0">
                <a:solidFill>
                  <a:schemeClr val="tx1"/>
                </a:solidFill>
              </a:rPr>
              <a:t>Mental Health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81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986D0-C1B1-8C7E-E810-7B3FCE81E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Reddit Data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154A5-6007-AAC0-1DD4-A4055EE1F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A278E0-FB48-46C6-08D6-DEABA089F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67" y="1825625"/>
            <a:ext cx="10780926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5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40DF7-1F18-2284-0D29-5A9607E4C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Process and ML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74A11-BB88-2CCD-8DE2-12F1C8AD3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Social media Data from Reddit’s top subreddit mental health channels were used to form a text corpus.</a:t>
            </a:r>
          </a:p>
          <a:p>
            <a:r>
              <a:rPr lang="en-US" sz="2000" dirty="0">
                <a:solidFill>
                  <a:schemeClr val="tx1"/>
                </a:solidFill>
              </a:rPr>
              <a:t>Reddit data was cleaned- Converted to lowercase, Punctuations removed, Tokenized, Lemmatized , Stop words removed and text was processed.</a:t>
            </a:r>
          </a:p>
          <a:p>
            <a:r>
              <a:rPr lang="en-US" sz="2000" dirty="0">
                <a:solidFill>
                  <a:schemeClr val="tx1"/>
                </a:solidFill>
              </a:rPr>
              <a:t>The processed text was trained for modelling using TF-IDF Vectorizer and n-grams.</a:t>
            </a:r>
          </a:p>
          <a:p>
            <a:r>
              <a:rPr lang="en-US" sz="2000" dirty="0">
                <a:solidFill>
                  <a:schemeClr val="tx1"/>
                </a:solidFill>
              </a:rPr>
              <a:t>This text corpus was used to train a Naïve Bayes model &amp; a Logistic Regression model.</a:t>
            </a:r>
          </a:p>
          <a:p>
            <a:r>
              <a:rPr lang="en-US" sz="2000" dirty="0">
                <a:solidFill>
                  <a:schemeClr val="tx1"/>
                </a:solidFill>
              </a:rPr>
              <a:t>Used the better performing trained logistic regression model with 74% accuracy to classify our twitter data of 408K tweets.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Tweets were cleaned and processed using same approach using NLP and then the trained model was used to classify the tweets into different mental illness/issue categories. Analysis in the next slide.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71D5E8E-5E58-979B-799E-F7DAB75CE3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8046375"/>
              </p:ext>
            </p:extLst>
          </p:nvPr>
        </p:nvGraphicFramePr>
        <p:xfrm>
          <a:off x="2821711" y="4360026"/>
          <a:ext cx="7149408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4704">
                  <a:extLst>
                    <a:ext uri="{9D8B030D-6E8A-4147-A177-3AD203B41FA5}">
                      <a16:colId xmlns:a16="http://schemas.microsoft.com/office/drawing/2014/main" val="2065504785"/>
                    </a:ext>
                  </a:extLst>
                </a:gridCol>
                <a:gridCol w="3574704">
                  <a:extLst>
                    <a:ext uri="{9D8B030D-6E8A-4147-A177-3AD203B41FA5}">
                      <a16:colId xmlns:a16="http://schemas.microsoft.com/office/drawing/2014/main" val="3128278540"/>
                    </a:ext>
                  </a:extLst>
                </a:gridCol>
              </a:tblGrid>
              <a:tr h="3283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409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Naïve Bayes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101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Logistic Regression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74%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6496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2193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3A526-A8F9-DAB4-5CB1-AD1AE99A2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Overall Prediction Distribution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DE114F8-82B9-35F4-DAC1-922ADD8CB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3213734"/>
              </p:ext>
            </p:extLst>
          </p:nvPr>
        </p:nvGraphicFramePr>
        <p:xfrm>
          <a:off x="1068185" y="1756615"/>
          <a:ext cx="3616037" cy="349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5255">
                  <a:extLst>
                    <a:ext uri="{9D8B030D-6E8A-4147-A177-3AD203B41FA5}">
                      <a16:colId xmlns:a16="http://schemas.microsoft.com/office/drawing/2014/main" val="3984060192"/>
                    </a:ext>
                  </a:extLst>
                </a:gridCol>
                <a:gridCol w="1930782">
                  <a:extLst>
                    <a:ext uri="{9D8B030D-6E8A-4147-A177-3AD203B41FA5}">
                      <a16:colId xmlns:a16="http://schemas.microsoft.com/office/drawing/2014/main" val="392983402"/>
                    </a:ext>
                  </a:extLst>
                </a:gridCol>
              </a:tblGrid>
              <a:tr h="26466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TYPE</a:t>
                      </a:r>
                      <a:endParaRPr lang="en-US" sz="2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PERCENTAGE </a:t>
                      </a:r>
                      <a:endParaRPr lang="en-US" sz="2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2791954047"/>
                  </a:ext>
                </a:extLst>
              </a:tr>
              <a:tr h="27127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 dirty="0">
                          <a:effectLst/>
                        </a:rPr>
                        <a:t>Anxiety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 dirty="0">
                          <a:effectLst/>
                        </a:rPr>
                        <a:t>58.78%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1861328982"/>
                  </a:ext>
                </a:extLst>
              </a:tr>
              <a:tr h="26466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Depression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 dirty="0">
                          <a:effectLst/>
                        </a:rPr>
                        <a:t>34.56%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1606638847"/>
                  </a:ext>
                </a:extLst>
              </a:tr>
              <a:tr h="26466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PTSD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2.97%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3381779268"/>
                  </a:ext>
                </a:extLst>
              </a:tr>
              <a:tr h="26466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Suicide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1.70%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3214570054"/>
                  </a:ext>
                </a:extLst>
              </a:tr>
              <a:tr h="35793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Mental Health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0.64%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2025465347"/>
                  </a:ext>
                </a:extLst>
              </a:tr>
              <a:tr h="3132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Schizophrenia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0.41%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1455128551"/>
                  </a:ext>
                </a:extLst>
              </a:tr>
              <a:tr h="32835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Social Anxiety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 dirty="0">
                          <a:effectLst/>
                        </a:rPr>
                        <a:t>0.31%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210155739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 dirty="0">
                          <a:effectLst/>
                        </a:rPr>
                        <a:t>Health Anxiety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 dirty="0">
                          <a:effectLst/>
                        </a:rPr>
                        <a:t>0.31%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1399852288"/>
                  </a:ext>
                </a:extLst>
              </a:tr>
              <a:tr h="26466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Alcoholism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0.30%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4215826078"/>
                  </a:ext>
                </a:extLst>
              </a:tr>
              <a:tr h="26466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Bipolar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 dirty="0">
                          <a:effectLst/>
                        </a:rPr>
                        <a:t>0.02%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1183048703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D483AC8-BAAC-81F9-782A-05C1AC7B4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944" y="931026"/>
            <a:ext cx="4434477" cy="558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95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A35A8-5926-030E-58FF-CB872E0B0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805" y="604005"/>
            <a:ext cx="10515600" cy="923551"/>
          </a:xfrm>
        </p:spPr>
        <p:txBody>
          <a:bodyPr/>
          <a:lstStyle/>
          <a:p>
            <a:r>
              <a:rPr lang="en-US" b="1" dirty="0"/>
              <a:t>Prediction by region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B8BA2-24CB-6BC6-6AC4-DA38CC882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442" y="1327509"/>
            <a:ext cx="9601467" cy="97160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Depression and Anxiety had the highest percentages in each region, way above others. Graphical representation below-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DA61E6-F272-72E0-BDEE-55D47C019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584" y="1934316"/>
            <a:ext cx="10430832" cy="464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145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5540A-2C2F-E462-6E98-3EB60DB5B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Distribution of Mental Illness type by region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C930F0B-1F66-385E-43F1-4964E0CB6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975" y="1603526"/>
            <a:ext cx="8519898" cy="458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949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B4A6-5C34-ABE3-218D-F1E8D042C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93" y="496308"/>
            <a:ext cx="10515600" cy="923551"/>
          </a:xfrm>
        </p:spPr>
        <p:txBody>
          <a:bodyPr/>
          <a:lstStyle/>
          <a:p>
            <a:r>
              <a:rPr lang="en-US" b="1" dirty="0"/>
              <a:t>Mental Illness - Numbers vs Percentage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197B596-11C0-B18A-BC1C-F3F5BE8BB66E}"/>
              </a:ext>
            </a:extLst>
          </p:cNvPr>
          <p:cNvSpPr txBox="1">
            <a:spLocks/>
          </p:cNvSpPr>
          <p:nvPr/>
        </p:nvSpPr>
        <p:spPr>
          <a:xfrm>
            <a:off x="945771" y="4448290"/>
            <a:ext cx="10218222" cy="1919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466069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466069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466069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466069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466069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8DF70B-83C2-9FCF-2A51-45936F215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40" y="1275237"/>
            <a:ext cx="11579454" cy="3113364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C11D9A-8436-D2D2-0616-EBA8193D87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629" y="4567669"/>
            <a:ext cx="11214760" cy="2121631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High scale detection of Depression &amp; Anxiety in all regions, as this is the most common detected and diagnosed. </a:t>
            </a:r>
          </a:p>
          <a:p>
            <a:r>
              <a:rPr lang="en-US" sz="1800" dirty="0">
                <a:solidFill>
                  <a:schemeClr val="tx1"/>
                </a:solidFill>
              </a:rPr>
              <a:t>Jacksonville cluster has highest suicide prediction – 12.1%, followed by the Panhandle, at 10.7% in our samples.</a:t>
            </a:r>
          </a:p>
          <a:p>
            <a:r>
              <a:rPr lang="en-US" sz="1800" dirty="0">
                <a:solidFill>
                  <a:schemeClr val="tx1"/>
                </a:solidFill>
              </a:rPr>
              <a:t>PTSD has highest presence in the Miami cluster - 7%, followed by Tampa, at 6.7%.</a:t>
            </a:r>
          </a:p>
          <a:p>
            <a:r>
              <a:rPr lang="en-US" sz="1800" dirty="0">
                <a:solidFill>
                  <a:schemeClr val="tx1"/>
                </a:solidFill>
              </a:rPr>
              <a:t>Highest Schizophrenia was predicted for the Jacksonville cluster over others.</a:t>
            </a:r>
          </a:p>
          <a:p>
            <a:r>
              <a:rPr lang="en-US" sz="1800" dirty="0">
                <a:solidFill>
                  <a:schemeClr val="tx1"/>
                </a:solidFill>
              </a:rPr>
              <a:t>Panhandle cluster has the Health Anxiety, possibly owing to poor healthcare infrastructure availability.</a:t>
            </a:r>
          </a:p>
          <a:p>
            <a:r>
              <a:rPr lang="en-US" sz="1800" dirty="0">
                <a:solidFill>
                  <a:schemeClr val="tx1"/>
                </a:solidFill>
              </a:rPr>
              <a:t>Tampa region has the highest Mental Health &amp; Alcoholism concerns over the other clusters, possibly a social lifestyle effect.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633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F72D1-576A-DA01-7BBC-79CFA09A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77D90-7E49-08A4-F5CC-1A97EB2A8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98629" cy="4351339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Increase Suicide Prevention lines and awareness, mainly in the local </a:t>
            </a:r>
            <a:r>
              <a:rPr lang="en-US" b="1" dirty="0">
                <a:solidFill>
                  <a:schemeClr val="tx1"/>
                </a:solidFill>
              </a:rPr>
              <a:t>Jacksonville and Panhandle</a:t>
            </a:r>
            <a:r>
              <a:rPr lang="en-US" dirty="0">
                <a:solidFill>
                  <a:schemeClr val="tx1"/>
                </a:solidFill>
              </a:rPr>
              <a:t> areas.</a:t>
            </a:r>
          </a:p>
          <a:p>
            <a:r>
              <a:rPr lang="en-US" dirty="0">
                <a:solidFill>
                  <a:schemeClr val="tx1"/>
                </a:solidFill>
              </a:rPr>
              <a:t>Conduct periodic surveys for mental well-being and behavioral health.</a:t>
            </a:r>
          </a:p>
          <a:p>
            <a:r>
              <a:rPr lang="en-US" dirty="0">
                <a:solidFill>
                  <a:schemeClr val="tx1"/>
                </a:solidFill>
              </a:rPr>
              <a:t>Collect this user survey data over a time period, understand mental health patterns and recommend specific health insurance plans to support them based on the highest ones in each cluster.</a:t>
            </a:r>
          </a:p>
          <a:p>
            <a:r>
              <a:rPr lang="en-US" dirty="0">
                <a:solidFill>
                  <a:schemeClr val="tx1"/>
                </a:solidFill>
              </a:rPr>
              <a:t>More health insurance options with specific behavioral therapy, group options and initial free sample sessions to encourage patient visit and sign up.</a:t>
            </a:r>
          </a:p>
          <a:p>
            <a:r>
              <a:rPr lang="en-US" dirty="0">
                <a:solidFill>
                  <a:schemeClr val="tx1"/>
                </a:solidFill>
              </a:rPr>
              <a:t>Conduct Behavior therapy sessions for those who suffer from depression &amp; PTSD, mainly in </a:t>
            </a:r>
            <a:r>
              <a:rPr lang="en-US" b="1" dirty="0">
                <a:solidFill>
                  <a:schemeClr val="tx1"/>
                </a:solidFill>
              </a:rPr>
              <a:t>Miami and Tampa clusters.</a:t>
            </a:r>
          </a:p>
          <a:p>
            <a:r>
              <a:rPr lang="en-US" dirty="0">
                <a:solidFill>
                  <a:schemeClr val="tx1"/>
                </a:solidFill>
              </a:rPr>
              <a:t>Conduct free/reduced cost counselling sessions to fight Anxiety with support groups.</a:t>
            </a:r>
          </a:p>
          <a:p>
            <a:r>
              <a:rPr lang="en-US" dirty="0">
                <a:solidFill>
                  <a:schemeClr val="tx1"/>
                </a:solidFill>
              </a:rPr>
              <a:t>Investment in treatment of mental illnesses has 4 times the ROI. </a:t>
            </a:r>
            <a:r>
              <a:rPr lang="en-US" sz="1500" dirty="0">
                <a:solidFill>
                  <a:schemeClr val="tx1"/>
                </a:solidFill>
              </a:rPr>
              <a:t>(</a:t>
            </a:r>
            <a:r>
              <a:rPr lang="en-US" sz="15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https://www.who.int/news/item/13-04-2016-investing-in-treatment-for-depression-and-anxiety-leads-to-fourfold-return</a:t>
            </a:r>
            <a:r>
              <a:rPr lang="en-US" sz="1500" dirty="0">
                <a:solidFill>
                  <a:schemeClr val="tx1"/>
                </a:solidFill>
              </a:rPr>
              <a:t> 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676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31A33-3487-5FB4-1459-72992E44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289" y="1607881"/>
            <a:ext cx="10515600" cy="2016051"/>
          </a:xfrm>
        </p:spPr>
        <p:txBody>
          <a:bodyPr/>
          <a:lstStyle/>
          <a:p>
            <a:pPr algn="ctr"/>
            <a:r>
              <a:rPr lang="en-US">
                <a:ea typeface="Calibri Light"/>
                <a:cs typeface="Calibri Light"/>
              </a:rPr>
              <a:t>Thank you!</a:t>
            </a: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29FDEA94-2615-E53D-CA82-CA2C449C7E8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965" y="5455961"/>
            <a:ext cx="1064379" cy="106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889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8C953D-ED0B-4095-4585-2221CEA13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44223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b="1" dirty="0">
                <a:cs typeface="Calibri Light"/>
              </a:rPr>
              <a:t>Overview</a:t>
            </a:r>
            <a:endParaRPr lang="en-US" sz="3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AAA7F-0F41-2544-3D70-C24B09EEC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35" y="1756777"/>
            <a:ext cx="10905066" cy="486229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/>
            <a:r>
              <a:rPr lang="en-US" sz="1700" b="1" dirty="0">
                <a:solidFill>
                  <a:schemeClr val="accent1"/>
                </a:solidFill>
                <a:cs typeface="Calibri" panose="020F0502020204030204"/>
              </a:rPr>
              <a:t>Step 1 – Literature Review- </a:t>
            </a:r>
            <a:r>
              <a:rPr lang="en-US" sz="1700" dirty="0">
                <a:solidFill>
                  <a:schemeClr val="tx1"/>
                </a:solidFill>
                <a:cs typeface="Calibri" panose="020F0502020204030204"/>
              </a:rPr>
              <a:t>Performed a literature review ,understood problem significance &amp; methodology used by researchers on predicting mental illness using social media data.</a:t>
            </a:r>
          </a:p>
          <a:p>
            <a:pPr marL="457200" indent="-457200"/>
            <a:r>
              <a:rPr lang="en-US" sz="1700" b="1" dirty="0">
                <a:solidFill>
                  <a:schemeClr val="accent1"/>
                </a:solidFill>
                <a:cs typeface="Calibri" panose="020F0502020204030204"/>
              </a:rPr>
              <a:t>Step 2 – Methodology for Data Retrieval </a:t>
            </a:r>
            <a:r>
              <a:rPr lang="en-US" sz="1700" dirty="0">
                <a:cs typeface="Calibri" panose="020F0502020204030204"/>
              </a:rPr>
              <a:t>– </a:t>
            </a:r>
            <a:r>
              <a:rPr lang="en-US" sz="1700" dirty="0">
                <a:solidFill>
                  <a:schemeClr val="tx1"/>
                </a:solidFill>
                <a:cs typeface="Calibri" panose="020F0502020204030204"/>
              </a:rPr>
              <a:t>Understood the population density weightage in Florida and pulled data from twitter based on it.</a:t>
            </a:r>
          </a:p>
          <a:p>
            <a:pPr marL="457200" indent="-457200"/>
            <a:r>
              <a:rPr lang="en-US" sz="1700" b="1" dirty="0">
                <a:solidFill>
                  <a:schemeClr val="accent1"/>
                </a:solidFill>
                <a:cs typeface="Calibri" panose="020F0502020204030204"/>
              </a:rPr>
              <a:t>Step 3 – Twitter Test Data Sample Volume – </a:t>
            </a:r>
            <a:r>
              <a:rPr lang="en-US" sz="1700" b="1" dirty="0">
                <a:solidFill>
                  <a:srgbClr val="00B050"/>
                </a:solidFill>
                <a:ea typeface="+mn-lt"/>
                <a:cs typeface="+mn-lt"/>
              </a:rPr>
              <a:t>408000</a:t>
            </a:r>
            <a:r>
              <a:rPr lang="en-US" sz="1700" dirty="0">
                <a:cs typeface="Calibri" panose="020F0502020204030204"/>
              </a:rPr>
              <a:t> </a:t>
            </a:r>
            <a:r>
              <a:rPr lang="en-US" sz="1700" dirty="0">
                <a:solidFill>
                  <a:schemeClr val="tx1"/>
                </a:solidFill>
                <a:cs typeface="Calibri" panose="020F0502020204030204"/>
              </a:rPr>
              <a:t>tweets in our sample pulled using Geo-location and City Names.</a:t>
            </a:r>
          </a:p>
          <a:p>
            <a:pPr marL="457200" indent="-457200"/>
            <a:r>
              <a:rPr lang="en-US" sz="1700" b="1" dirty="0">
                <a:solidFill>
                  <a:schemeClr val="accent1"/>
                </a:solidFill>
                <a:cs typeface="Calibri" panose="020F0502020204030204"/>
              </a:rPr>
              <a:t>Step 4 – Reddit Mental Health Data for training – </a:t>
            </a:r>
            <a:r>
              <a:rPr lang="en-US" sz="1700" b="1" dirty="0">
                <a:solidFill>
                  <a:srgbClr val="00B050"/>
                </a:solidFill>
                <a:ea typeface="+mn-lt"/>
                <a:cs typeface="+mn-lt"/>
              </a:rPr>
              <a:t>344000</a:t>
            </a:r>
            <a:r>
              <a:rPr lang="en-US" sz="1700" b="1" dirty="0">
                <a:solidFill>
                  <a:schemeClr val="accent1"/>
                </a:solidFill>
                <a:cs typeface="Calibri" panose="020F0502020204030204"/>
              </a:rPr>
              <a:t> reddit </a:t>
            </a:r>
            <a:r>
              <a:rPr lang="en-US" sz="1700" dirty="0">
                <a:solidFill>
                  <a:schemeClr val="tx1"/>
                </a:solidFill>
                <a:cs typeface="Calibri" panose="020F0502020204030204"/>
              </a:rPr>
              <a:t>mental health posts were used to train our ML models.</a:t>
            </a:r>
          </a:p>
          <a:p>
            <a:pPr marL="457200" indent="-457200"/>
            <a:r>
              <a:rPr lang="en-US" sz="1700" b="1" dirty="0">
                <a:solidFill>
                  <a:schemeClr val="accent1"/>
                </a:solidFill>
                <a:cs typeface="Calibri" panose="020F0502020204030204"/>
              </a:rPr>
              <a:t>Step 5 – ML Models - </a:t>
            </a:r>
            <a:r>
              <a:rPr lang="en-US" sz="1700" dirty="0">
                <a:solidFill>
                  <a:schemeClr val="tx1"/>
                </a:solidFill>
                <a:cs typeface="Calibri" panose="020F0502020204030204"/>
              </a:rPr>
              <a:t>Ran the trained better ML model on twitter data for prediction for testing.</a:t>
            </a:r>
            <a:endParaRPr lang="en-US" sz="1700" dirty="0">
              <a:solidFill>
                <a:schemeClr val="accent1"/>
              </a:solidFill>
              <a:cs typeface="Calibri" panose="020F0502020204030204"/>
            </a:endParaRPr>
          </a:p>
          <a:p>
            <a:pPr marL="457200" indent="-457200"/>
            <a:r>
              <a:rPr lang="en-US" sz="1700" b="1" dirty="0">
                <a:solidFill>
                  <a:schemeClr val="accent1"/>
                </a:solidFill>
                <a:cs typeface="Calibri" panose="020F0502020204030204"/>
              </a:rPr>
              <a:t>Step 6 - Analysis &amp; Recommendations </a:t>
            </a:r>
            <a:r>
              <a:rPr lang="en-US" sz="1700" dirty="0">
                <a:solidFill>
                  <a:schemeClr val="tx1"/>
                </a:solidFill>
                <a:cs typeface="Calibri" panose="020F0502020204030204"/>
              </a:rPr>
              <a:t>for the State of Florida &amp; Florida Blue.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2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2FB12AE-71D1-47FD-9AC3-EE2C074245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377613-14F0-705C-807E-D50919946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548" y="32419"/>
            <a:ext cx="7933795" cy="130225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alibri"/>
                <a:ea typeface="Calibri"/>
                <a:cs typeface="Calibri"/>
              </a:rPr>
              <a:t>Literature Review &amp; Papers</a:t>
            </a:r>
            <a:endParaRPr lang="en-US" sz="3600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4853C7E-3CBA-4464-865F-6044D94B1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338487" y="2994212"/>
            <a:ext cx="1345385" cy="668410"/>
          </a:xfrm>
          <a:custGeom>
            <a:avLst/>
            <a:gdLst>
              <a:gd name="connsiteX0" fmla="*/ 0 w 1345385"/>
              <a:gd name="connsiteY0" fmla="*/ 668410 h 668410"/>
              <a:gd name="connsiteX1" fmla="*/ 672692 w 1345385"/>
              <a:gd name="connsiteY1" fmla="*/ 0 h 668410"/>
              <a:gd name="connsiteX2" fmla="*/ 1345385 w 1345385"/>
              <a:gd name="connsiteY2" fmla="*/ 668410 h 668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5385" h="668410">
                <a:moveTo>
                  <a:pt x="0" y="668410"/>
                </a:moveTo>
                <a:lnTo>
                  <a:pt x="672692" y="0"/>
                </a:lnTo>
                <a:lnTo>
                  <a:pt x="1345385" y="66841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5EFEC59-B929-4851-9DEF-9106F2797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3480" y="2760304"/>
            <a:ext cx="418137" cy="418137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C132392-D5FF-4588-8FA1-5BAD77BF6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508836" y="4124955"/>
            <a:ext cx="635336" cy="635336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7EAC045-695C-4E73-9B7C-AFD6FB22D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36522" y="4621062"/>
            <a:ext cx="224347" cy="224347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404A7A3A-BEAE-4BC6-A163-5D0E5F8C4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10175676" y="5597890"/>
            <a:ext cx="2982940" cy="148197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2ED3B7D-405D-4DFA-8608-B6DE74671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46240" y="5280494"/>
            <a:ext cx="841505" cy="841505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CD0FC-C390-C6DD-42F0-3CA938E7A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253" y="1174183"/>
            <a:ext cx="10495594" cy="753210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Here are the papers that were used as reference to understand the domain, problem and methodology.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  <a:ea typeface="+mn-lt"/>
              <a:cs typeface="+mn-lt"/>
            </a:endParaRPr>
          </a:p>
          <a:p>
            <a:pPr marL="227965" indent="-227965"/>
            <a:endParaRPr lang="en-US" sz="1800" dirty="0">
              <a:solidFill>
                <a:schemeClr val="tx1"/>
              </a:solidFill>
              <a:ea typeface="+mn-lt"/>
              <a:cs typeface="+mn-l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1BC6298-973B-2F9B-581B-A53AEF729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906632"/>
              </p:ext>
            </p:extLst>
          </p:nvPr>
        </p:nvGraphicFramePr>
        <p:xfrm>
          <a:off x="790057" y="1679171"/>
          <a:ext cx="10611885" cy="45037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673726">
                  <a:extLst>
                    <a:ext uri="{9D8B030D-6E8A-4147-A177-3AD203B41FA5}">
                      <a16:colId xmlns:a16="http://schemas.microsoft.com/office/drawing/2014/main" val="2926494828"/>
                    </a:ext>
                  </a:extLst>
                </a:gridCol>
                <a:gridCol w="4938159">
                  <a:extLst>
                    <a:ext uri="{9D8B030D-6E8A-4147-A177-3AD203B41FA5}">
                      <a16:colId xmlns:a16="http://schemas.microsoft.com/office/drawing/2014/main" val="1053450269"/>
                    </a:ext>
                  </a:extLst>
                </a:gridCol>
              </a:tblGrid>
              <a:tr h="1991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n-lt"/>
                        </a:rPr>
                        <a:t>PAPER</a:t>
                      </a:r>
                      <a:endParaRPr lang="en-US" sz="18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n-lt"/>
                        </a:rPr>
                        <a:t>LINK</a:t>
                      </a:r>
                      <a:endParaRPr lang="en-US" sz="18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extLst>
                  <a:ext uri="{0D108BD9-81ED-4DB2-BD59-A6C34878D82A}">
                    <a16:rowId xmlns:a16="http://schemas.microsoft.com/office/drawing/2014/main" val="3846693889"/>
                  </a:ext>
                </a:extLst>
              </a:tr>
              <a:tr h="42171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Ananthakrishnan, Uttara M and Tucker, Catherine E., </a:t>
                      </a:r>
                      <a:r>
                        <a:rPr lang="en-US" sz="1200" b="1" dirty="0">
                          <a:effectLst/>
                          <a:latin typeface="+mn-lt"/>
                        </a:rPr>
                        <a:t>The Drivers and Virality of Hate Speech Online</a:t>
                      </a:r>
                      <a:r>
                        <a:rPr lang="en-US" sz="1200" b="0" dirty="0">
                          <a:effectLst/>
                          <a:latin typeface="+mn-lt"/>
                        </a:rPr>
                        <a:t> (January 28,2022)</a:t>
                      </a:r>
                      <a:endParaRPr lang="en-US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sng">
                          <a:effectLst/>
                          <a:latin typeface="+mn-lt"/>
                          <a:hlinkClick r:id="rId2"/>
                        </a:rPr>
                        <a:t>https://ssrn.com/abstract=3793801</a:t>
                      </a:r>
                      <a:r>
                        <a:rPr lang="en-US" sz="1200">
                          <a:effectLst/>
                          <a:latin typeface="+mn-lt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</a:rPr>
                        <a:t>or </a:t>
                      </a:r>
                      <a:r>
                        <a:rPr lang="en-US" sz="1200" u="sng">
                          <a:effectLst/>
                          <a:latin typeface="+mn-lt"/>
                          <a:hlinkClick r:id="rId3"/>
                        </a:rPr>
                        <a:t>http://dx.doi.org/10.2139/ssrn.3793801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extLst>
                  <a:ext uri="{0D108BD9-81ED-4DB2-BD59-A6C34878D82A}">
                    <a16:rowId xmlns:a16="http://schemas.microsoft.com/office/drawing/2014/main" val="2161626084"/>
                  </a:ext>
                </a:extLst>
              </a:tr>
              <a:tr h="103258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Sharath Chandra Guntuku, David B Yaden, Margaret L Kern, Lyle H Ungar, Johannes C Eichstaedt, </a:t>
                      </a:r>
                      <a:r>
                        <a:rPr lang="en-US" sz="1200" b="1" dirty="0">
                          <a:effectLst/>
                          <a:latin typeface="+mn-lt"/>
                        </a:rPr>
                        <a:t>Detecting depression and mental illness on social media: an integrative review</a:t>
                      </a:r>
                      <a:r>
                        <a:rPr lang="en-US" sz="1200" b="0" dirty="0">
                          <a:effectLst/>
                          <a:latin typeface="+mn-lt"/>
                        </a:rPr>
                        <a:t>, Current Opinion in Behavioral Sciences, Volume 18, 2017, Pages 43-49, ISSN 2352-1546</a:t>
                      </a:r>
                      <a:endParaRPr lang="en-US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sng">
                          <a:effectLst/>
                          <a:latin typeface="+mn-lt"/>
                          <a:hlinkClick r:id="rId4"/>
                        </a:rPr>
                        <a:t>https://doi.org/10.1016/j.cobeha.2017.07.005</a:t>
                      </a:r>
                      <a:r>
                        <a:rPr lang="en-US" sz="1200">
                          <a:effectLst/>
                          <a:latin typeface="+mn-lt"/>
                        </a:rPr>
                        <a:t> 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</a:rPr>
                        <a:t>or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sng">
                          <a:effectLst/>
                          <a:latin typeface="+mn-lt"/>
                          <a:hlinkClick r:id="rId5"/>
                        </a:rPr>
                        <a:t>https://www.sciencedirect.com/science/article/pii/S2352154617300384</a:t>
                      </a:r>
                      <a:endParaRPr lang="en-US" sz="1200">
                        <a:effectLst/>
                        <a:latin typeface="+mn-lt"/>
                      </a:endParaRP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</a:rPr>
                        <a:t> 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extLst>
                  <a:ext uri="{0D108BD9-81ED-4DB2-BD59-A6C34878D82A}">
                    <a16:rowId xmlns:a16="http://schemas.microsoft.com/office/drawing/2014/main" val="4044691"/>
                  </a:ext>
                </a:extLst>
              </a:tr>
              <a:tr h="22519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n-lt"/>
                        </a:rPr>
                        <a:t>NLP Model for Effect of Social Media on Health</a:t>
                      </a:r>
                      <a:r>
                        <a:rPr lang="en-US" sz="1200" b="0" dirty="0">
                          <a:effectLst/>
                          <a:latin typeface="+mn-lt"/>
                        </a:rPr>
                        <a:t>. Duncan, Brianni</a:t>
                      </a:r>
                      <a:endParaRPr lang="en-US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sng">
                          <a:effectLst/>
                          <a:latin typeface="+mn-lt"/>
                          <a:hlinkClick r:id="rId6"/>
                        </a:rPr>
                        <a:t>http://hdl.handle.net/1920/12187</a:t>
                      </a:r>
                      <a:r>
                        <a:rPr lang="en-US" sz="1200">
                          <a:effectLst/>
                          <a:latin typeface="+mn-lt"/>
                        </a:rPr>
                        <a:t> 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extLst>
                  <a:ext uri="{0D108BD9-81ED-4DB2-BD59-A6C34878D82A}">
                    <a16:rowId xmlns:a16="http://schemas.microsoft.com/office/drawing/2014/main" val="1400546612"/>
                  </a:ext>
                </a:extLst>
              </a:tr>
              <a:tr h="61586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Conway M, O'Connor D. </a:t>
                      </a:r>
                      <a:r>
                        <a:rPr lang="en-US" sz="1200" b="1" dirty="0">
                          <a:effectLst/>
                          <a:latin typeface="+mn-lt"/>
                        </a:rPr>
                        <a:t>Social Media, Big Data, and Mental Health: Current Advances and Ethical Implications</a:t>
                      </a:r>
                      <a:r>
                        <a:rPr lang="en-US" sz="1200" b="0" dirty="0">
                          <a:effectLst/>
                          <a:latin typeface="+mn-lt"/>
                        </a:rPr>
                        <a:t>. Curr Opin Psychol. 2016 Jun;9:77-82</a:t>
                      </a:r>
                      <a:endParaRPr lang="en-US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</a:rPr>
                        <a:t>doi: 10.1016/j.copsyc.2016.01.004. PMID: 27042689; PMCID: PMC4815031.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</a:rPr>
                        <a:t> 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extLst>
                  <a:ext uri="{0D108BD9-81ED-4DB2-BD59-A6C34878D82A}">
                    <a16:rowId xmlns:a16="http://schemas.microsoft.com/office/drawing/2014/main" val="3871562677"/>
                  </a:ext>
                </a:extLst>
              </a:tr>
              <a:tr h="68056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Babu, N.V., Kanaga, E.G.M. </a:t>
                      </a:r>
                      <a:r>
                        <a:rPr lang="en-US" sz="1200" b="1" dirty="0">
                          <a:effectLst/>
                          <a:latin typeface="+mn-lt"/>
                        </a:rPr>
                        <a:t>Sentiment Analysis in Social Media Data for Depression Detection Using Artificial Intelligence: A Review</a:t>
                      </a:r>
                      <a:r>
                        <a:rPr lang="en-US" sz="1200" b="0" dirty="0">
                          <a:effectLst/>
                          <a:latin typeface="+mn-lt"/>
                        </a:rPr>
                        <a:t>. SN COMPUT. SCI. 3, 74 (2022).</a:t>
                      </a:r>
                      <a:endParaRPr lang="en-US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sng">
                          <a:effectLst/>
                          <a:latin typeface="+mn-lt"/>
                          <a:hlinkClick r:id="rId7"/>
                        </a:rPr>
                        <a:t>https://doi.org/10.1007/s42979-021-00958-1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extLst>
                  <a:ext uri="{0D108BD9-81ED-4DB2-BD59-A6C34878D82A}">
                    <a16:rowId xmlns:a16="http://schemas.microsoft.com/office/drawing/2014/main" val="2246445660"/>
                  </a:ext>
                </a:extLst>
              </a:tr>
              <a:tr h="68056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Coppersmith G, Leary R, Crutchley P, Fine A. </a:t>
                      </a:r>
                      <a:r>
                        <a:rPr lang="en-US" sz="1200" b="1" dirty="0">
                          <a:effectLst/>
                          <a:latin typeface="+mn-lt"/>
                        </a:rPr>
                        <a:t>Natural Language Processing of Social Media as Screening for Suicide Risk</a:t>
                      </a:r>
                      <a:r>
                        <a:rPr lang="en-US" sz="1200" b="0" dirty="0">
                          <a:effectLst/>
                          <a:latin typeface="+mn-lt"/>
                        </a:rPr>
                        <a:t>. Biomedical Informatics Insights. January 2018</a:t>
                      </a:r>
                      <a:endParaRPr lang="en-US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</a:rPr>
                        <a:t>doi:10.1177/1178222618792860 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</a:rPr>
                        <a:t> 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extLst>
                  <a:ext uri="{0D108BD9-81ED-4DB2-BD59-A6C34878D82A}">
                    <a16:rowId xmlns:a16="http://schemas.microsoft.com/office/drawing/2014/main" val="2360720733"/>
                  </a:ext>
                </a:extLst>
              </a:tr>
              <a:tr h="56672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Kim, J., Lee, J., Park, E. et al. </a:t>
                      </a:r>
                      <a:r>
                        <a:rPr lang="en-US" sz="1200" b="1" dirty="0">
                          <a:effectLst/>
                          <a:latin typeface="+mn-lt"/>
                        </a:rPr>
                        <a:t>A deep learning model for detecting mental illness from user content on social media</a:t>
                      </a:r>
                      <a:r>
                        <a:rPr lang="en-US" sz="1200" b="0" dirty="0">
                          <a:effectLst/>
                          <a:latin typeface="+mn-lt"/>
                        </a:rPr>
                        <a:t>. Sci Rep 10, 11846 (2020).</a:t>
                      </a:r>
                      <a:endParaRPr lang="en-US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sng" dirty="0">
                          <a:effectLst/>
                          <a:latin typeface="+mn-lt"/>
                          <a:hlinkClick r:id="rId8"/>
                        </a:rPr>
                        <a:t>https://doi.org/10.1038/s41598-020-68764-y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</a:rPr>
                        <a:t> 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230" marR="23230" marT="0" marB="0"/>
                </a:tc>
                <a:extLst>
                  <a:ext uri="{0D108BD9-81ED-4DB2-BD59-A6C34878D82A}">
                    <a16:rowId xmlns:a16="http://schemas.microsoft.com/office/drawing/2014/main" val="507111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3128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77613-14F0-705C-807E-D50919946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07" y="455228"/>
            <a:ext cx="8665950" cy="114985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alibri"/>
                <a:cs typeface="Calibri"/>
              </a:rPr>
              <a:t>Methodology for Data Retrieval</a:t>
            </a:r>
            <a:endParaRPr lang="en-US" sz="3600" dirty="0"/>
          </a:p>
        </p:txBody>
      </p:sp>
      <p:pic>
        <p:nvPicPr>
          <p:cNvPr id="14" name="Picture 13" descr="Map&#10;&#10;Description automatically generated">
            <a:extLst>
              <a:ext uri="{FF2B5EF4-FFF2-40B4-BE49-F238E27FC236}">
                <a16:creationId xmlns:a16="http://schemas.microsoft.com/office/drawing/2014/main" id="{FF631843-4E30-E227-9E55-73FF8CA88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110" y="2265218"/>
            <a:ext cx="5407890" cy="337993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B4F820D-4877-14DA-1BA2-F960549274A6}"/>
              </a:ext>
            </a:extLst>
          </p:cNvPr>
          <p:cNvSpPr txBox="1"/>
          <p:nvPr/>
        </p:nvSpPr>
        <p:spPr>
          <a:xfrm>
            <a:off x="159714" y="1448482"/>
            <a:ext cx="117112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Four clusters in Florida were used to pull the tweets for our dataset. These include Tampa, Miami, Jacksonville and the Panhandle.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43E55F-B1BB-8A96-635A-FBF75DEBA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13" y="2265219"/>
            <a:ext cx="6617363" cy="333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29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77613-14F0-705C-807E-D50919946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99" y="663355"/>
            <a:ext cx="9053790" cy="85787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alibri"/>
                <a:ea typeface="Calibri"/>
                <a:cs typeface="Calibri"/>
              </a:rPr>
              <a:t>Data Sample Volume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CD0FC-C390-C6DD-42F0-3CA938E7A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953" y="1284317"/>
            <a:ext cx="11867648" cy="649160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Total of 408K tweets were pulled- 213K using Geo-Location &amp; 194K using City Name</a:t>
            </a:r>
            <a:r>
              <a:rPr lang="en-US" sz="1800" dirty="0">
                <a:solidFill>
                  <a:schemeClr val="tx1"/>
                </a:solidFill>
                <a:ea typeface="+mn-lt"/>
                <a:cs typeface="Calibri"/>
              </a:rPr>
              <a:t> to form our final dataset.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C65A9A-EFA3-B732-6426-967CA1B90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291" y="1754754"/>
            <a:ext cx="8722281" cy="510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00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6EE6E-98F5-31C1-C17D-DE50E6430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98" y="665161"/>
            <a:ext cx="10113818" cy="693526"/>
          </a:xfrm>
        </p:spPr>
        <p:txBody>
          <a:bodyPr>
            <a:noAutofit/>
          </a:bodyPr>
          <a:lstStyle/>
          <a:p>
            <a:r>
              <a:rPr lang="en-US" sz="3600" b="1" dirty="0"/>
              <a:t>Twitter Dataset Sample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A745F-D8BB-639E-5089-C0F5B3482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181" y="1603067"/>
            <a:ext cx="10515600" cy="4063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Post data extraction, this is a preview of the final dataset.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D814E1-9D66-8563-20D2-2E22A868B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66" y="2660135"/>
            <a:ext cx="11748386" cy="170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024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3115B-1E45-5187-BF03-C44275204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Basic Visualizations – Tweet Distribution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E0AC2C4-B5F3-D695-6417-2DDFDEC6940D}"/>
              </a:ext>
            </a:extLst>
          </p:cNvPr>
          <p:cNvSpPr txBox="1">
            <a:spLocks/>
          </p:cNvSpPr>
          <p:nvPr/>
        </p:nvSpPr>
        <p:spPr>
          <a:xfrm>
            <a:off x="710738" y="2353483"/>
            <a:ext cx="11310851" cy="6765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466069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466069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466069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466069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466069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          By Month                               By Year                         By Day of the Week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842870-DE7F-F3D9-1FF5-F72196C0D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738" y="3091862"/>
            <a:ext cx="3516284" cy="26586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234D47-B4F2-2358-E9F9-B8933A680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855" y="3091861"/>
            <a:ext cx="3400080" cy="257419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7E6C07B-7F5D-C700-0D9C-B97C2E90D1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5512" y="3029989"/>
            <a:ext cx="3661416" cy="278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652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2E76-DD7A-00E7-794D-9F6C0866D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Basic Visualizations – Tweet Distribution(contd.)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3E935-8A73-0C68-F967-C4398DB8F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764" y="1551306"/>
            <a:ext cx="10515600" cy="60448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		By Hour of the day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98FBA-C981-D094-AC1E-F12EF47FB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216" y="1987727"/>
            <a:ext cx="6671567" cy="462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09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C6CE0-03D9-F11F-7E75-E55F12C1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Reddit Content used for training the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B5D04-1E10-351A-728D-92E690606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Reference - 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Low, D. M., </a:t>
            </a:r>
            <a:r>
              <a:rPr lang="en-US" sz="1800" b="0" i="0" dirty="0" err="1">
                <a:solidFill>
                  <a:srgbClr val="333333"/>
                </a:solidFill>
                <a:effectLst/>
              </a:rPr>
              <a:t>Rumker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, L., </a:t>
            </a:r>
            <a:r>
              <a:rPr lang="en-US" sz="1800" b="0" i="0" dirty="0" err="1">
                <a:solidFill>
                  <a:srgbClr val="333333"/>
                </a:solidFill>
                <a:effectLst/>
              </a:rPr>
              <a:t>Torous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, J., Cecchi, G., Ghosh, S. S., &amp; </a:t>
            </a:r>
            <a:r>
              <a:rPr lang="en-US" sz="1800" b="0" i="0" dirty="0" err="1">
                <a:solidFill>
                  <a:srgbClr val="333333"/>
                </a:solidFill>
                <a:effectLst/>
              </a:rPr>
              <a:t>Talkar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, T. (2020). Natural Language Processing Reveals Vulnerable Mental Health Support Groups and Heightened Health Anxiety on Reddit During COVID-19: Observational Study. </a:t>
            </a:r>
            <a:r>
              <a:rPr lang="en-US" sz="1800" b="1" i="1" dirty="0">
                <a:solidFill>
                  <a:srgbClr val="333333"/>
                </a:solidFill>
                <a:effectLst/>
              </a:rPr>
              <a:t>Journal of medical Internet research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, </a:t>
            </a:r>
            <a:r>
              <a:rPr lang="en-US" sz="1800" b="0" i="1" dirty="0">
                <a:solidFill>
                  <a:srgbClr val="333333"/>
                </a:solidFill>
                <a:effectLst/>
              </a:rPr>
              <a:t>22</a:t>
            </a:r>
            <a:r>
              <a:rPr lang="en-US" sz="1800" b="0" i="0" dirty="0">
                <a:solidFill>
                  <a:srgbClr val="333333"/>
                </a:solidFill>
                <a:effectLst/>
              </a:rPr>
              <a:t>(10), e22635</a:t>
            </a:r>
          </a:p>
          <a:p>
            <a:r>
              <a:rPr lang="en-US" sz="1800" dirty="0">
                <a:solidFill>
                  <a:schemeClr val="tx1"/>
                </a:solidFill>
              </a:rPr>
              <a:t>Reddit data preview –</a:t>
            </a:r>
          </a:p>
          <a:p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F7CDBD-24FF-6B71-65D8-FABC510F4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60" y="3188539"/>
            <a:ext cx="10790450" cy="260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926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201</TotalTime>
  <Words>1175</Words>
  <Application>Microsoft Office PowerPoint</Application>
  <PresentationFormat>Widescreen</PresentationFormat>
  <Paragraphs>121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Calisto MT</vt:lpstr>
      <vt:lpstr>Office Theme</vt:lpstr>
      <vt:lpstr>Topic- NLP to detect mental illnesses among social media users</vt:lpstr>
      <vt:lpstr>Overview</vt:lpstr>
      <vt:lpstr>Literature Review &amp; Papers</vt:lpstr>
      <vt:lpstr>Methodology for Data Retrieval</vt:lpstr>
      <vt:lpstr>Data Sample Volume</vt:lpstr>
      <vt:lpstr>Twitter Dataset Sample</vt:lpstr>
      <vt:lpstr>Basic Visualizations – Tweet Distribution</vt:lpstr>
      <vt:lpstr>Basic Visualizations – Tweet Distribution(contd.)</vt:lpstr>
      <vt:lpstr>Reddit Content used for training the models</vt:lpstr>
      <vt:lpstr>Subreddits</vt:lpstr>
      <vt:lpstr>Reddit Data Distribution</vt:lpstr>
      <vt:lpstr>Process and ML Models</vt:lpstr>
      <vt:lpstr>Overall Prediction Distribution</vt:lpstr>
      <vt:lpstr>Prediction by region</vt:lpstr>
      <vt:lpstr>Distribution of Mental Illness type by region</vt:lpstr>
      <vt:lpstr>Mental Illness - Numbers vs Percentage</vt:lpstr>
      <vt:lpstr>Recommendations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Adhi Rajan</dc:creator>
  <cp:lastModifiedBy>Adhithyan Rangarajan</cp:lastModifiedBy>
  <cp:revision>165</cp:revision>
  <dcterms:created xsi:type="dcterms:W3CDTF">2022-04-24T00:53:04Z</dcterms:created>
  <dcterms:modified xsi:type="dcterms:W3CDTF">2022-05-12T12:32:30Z</dcterms:modified>
</cp:coreProperties>
</file>

<file path=docProps/thumbnail.jpeg>
</file>